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19"/>
  </p:notesMasterIdLst>
  <p:sldIdLst>
    <p:sldId id="256" r:id="rId2"/>
    <p:sldId id="273" r:id="rId3"/>
    <p:sldId id="266" r:id="rId4"/>
    <p:sldId id="280" r:id="rId5"/>
    <p:sldId id="257" r:id="rId6"/>
    <p:sldId id="275" r:id="rId7"/>
    <p:sldId id="259" r:id="rId8"/>
    <p:sldId id="260" r:id="rId9"/>
    <p:sldId id="261" r:id="rId10"/>
    <p:sldId id="262" r:id="rId11"/>
    <p:sldId id="263" r:id="rId12"/>
    <p:sldId id="269" r:id="rId13"/>
    <p:sldId id="270" r:id="rId14"/>
    <p:sldId id="271" r:id="rId15"/>
    <p:sldId id="272" r:id="rId16"/>
    <p:sldId id="276" r:id="rId17"/>
    <p:sldId id="28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913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9333" autoAdjust="0"/>
  </p:normalViewPr>
  <p:slideViewPr>
    <p:cSldViewPr>
      <p:cViewPr varScale="1">
        <p:scale>
          <a:sx n="68" d="100"/>
          <a:sy n="68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110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AB3B5B-C0B1-4E69-9B06-EBD1DDAC20D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86B382C-2ED8-4E58-9AAC-9294EEEF7851}">
      <dgm:prSet/>
      <dgm:spPr/>
      <dgm:t>
        <a:bodyPr/>
        <a:lstStyle/>
        <a:p>
          <a:r>
            <a:rPr lang="en-US" dirty="0"/>
            <a:t>The Marula: our lightest, fastest, most powerful tablet yet. </a:t>
          </a:r>
        </a:p>
      </dgm:t>
    </dgm:pt>
    <dgm:pt modelId="{795E1D57-13C7-4504-8791-C42C8AEF813E}" type="parTrans" cxnId="{558B40CC-115D-4110-983E-78C75A2DF7B8}">
      <dgm:prSet/>
      <dgm:spPr/>
      <dgm:t>
        <a:bodyPr/>
        <a:lstStyle/>
        <a:p>
          <a:endParaRPr lang="en-US"/>
        </a:p>
      </dgm:t>
    </dgm:pt>
    <dgm:pt modelId="{163DFBFF-D0D3-4479-9C43-601F5851080F}" type="sibTrans" cxnId="{558B40CC-115D-4110-983E-78C75A2DF7B8}">
      <dgm:prSet/>
      <dgm:spPr/>
      <dgm:t>
        <a:bodyPr/>
        <a:lstStyle/>
        <a:p>
          <a:endParaRPr lang="en-US"/>
        </a:p>
      </dgm:t>
    </dgm:pt>
    <dgm:pt modelId="{749CEF0F-800A-46F2-8B80-F3F2302C0CB1}">
      <dgm:prSet/>
      <dgm:spPr/>
      <dgm:t>
        <a:bodyPr/>
        <a:lstStyle/>
        <a:p>
          <a:r>
            <a:rPr lang="en-US" dirty="0"/>
            <a:t>The Totara: a lightning-fast mobile phone that supports our new Integrated Gaming Platform (IGP).</a:t>
          </a:r>
        </a:p>
      </dgm:t>
    </dgm:pt>
    <dgm:pt modelId="{A6F17272-23AC-4B4F-B860-9603E5B7376B}" type="parTrans" cxnId="{0AD8B4E9-5219-4D5F-A203-9AA52199A95E}">
      <dgm:prSet/>
      <dgm:spPr/>
      <dgm:t>
        <a:bodyPr/>
        <a:lstStyle/>
        <a:p>
          <a:endParaRPr lang="en-US"/>
        </a:p>
      </dgm:t>
    </dgm:pt>
    <dgm:pt modelId="{33142A3A-BF62-4B22-94BC-B2612F971FF0}" type="sibTrans" cxnId="{0AD8B4E9-5219-4D5F-A203-9AA52199A95E}">
      <dgm:prSet/>
      <dgm:spPr/>
      <dgm:t>
        <a:bodyPr/>
        <a:lstStyle/>
        <a:p>
          <a:endParaRPr lang="en-US"/>
        </a:p>
      </dgm:t>
    </dgm:pt>
    <dgm:pt modelId="{491A3380-D26D-4E41-9FC4-1CE4DF3DA863}">
      <dgm:prSet/>
      <dgm:spPr/>
      <dgm:t>
        <a:bodyPr/>
        <a:lstStyle/>
        <a:p>
          <a:r>
            <a:rPr lang="en-US" dirty="0"/>
            <a:t>The Sitka: the most advanced web-based TV experience on the market.</a:t>
          </a:r>
        </a:p>
      </dgm:t>
    </dgm:pt>
    <dgm:pt modelId="{D8DA86D1-E05A-4C59-A3C9-99E27510A8D4}" type="parTrans" cxnId="{5318F2A2-D3C6-4666-82B1-1D6989835145}">
      <dgm:prSet/>
      <dgm:spPr/>
      <dgm:t>
        <a:bodyPr/>
        <a:lstStyle/>
        <a:p>
          <a:endParaRPr lang="en-US"/>
        </a:p>
      </dgm:t>
    </dgm:pt>
    <dgm:pt modelId="{6E21CFC2-B978-4EFE-BA6B-D2532167EDC4}" type="sibTrans" cxnId="{5318F2A2-D3C6-4666-82B1-1D6989835145}">
      <dgm:prSet/>
      <dgm:spPr/>
      <dgm:t>
        <a:bodyPr/>
        <a:lstStyle/>
        <a:p>
          <a:endParaRPr lang="en-US"/>
        </a:p>
      </dgm:t>
    </dgm:pt>
    <dgm:pt modelId="{35E478ED-00AE-4AF3-8E3F-92244EF1B783}">
      <dgm:prSet/>
      <dgm:spPr/>
      <dgm:t>
        <a:bodyPr/>
        <a:lstStyle/>
        <a:p>
          <a:r>
            <a:rPr lang="en-US" dirty="0"/>
            <a:t>The Nolina: a laptop that’s powerful for IGP gaming and smart for work.</a:t>
          </a:r>
        </a:p>
      </dgm:t>
    </dgm:pt>
    <dgm:pt modelId="{F537C720-E1A7-4C0F-9F31-E2B26499E345}" type="parTrans" cxnId="{612C6A31-2BF5-436C-A3AE-0077A256862D}">
      <dgm:prSet/>
      <dgm:spPr/>
      <dgm:t>
        <a:bodyPr/>
        <a:lstStyle/>
        <a:p>
          <a:endParaRPr lang="en-US"/>
        </a:p>
      </dgm:t>
    </dgm:pt>
    <dgm:pt modelId="{8176FFE8-9B45-4B78-BE5A-999454489CC7}" type="sibTrans" cxnId="{612C6A31-2BF5-436C-A3AE-0077A256862D}">
      <dgm:prSet/>
      <dgm:spPr/>
      <dgm:t>
        <a:bodyPr/>
        <a:lstStyle/>
        <a:p>
          <a:endParaRPr lang="en-US"/>
        </a:p>
      </dgm:t>
    </dgm:pt>
    <dgm:pt modelId="{33301245-D2A1-40B1-AF34-D617DAF7015A}">
      <dgm:prSet/>
      <dgm:spPr/>
      <dgm:t>
        <a:bodyPr/>
        <a:lstStyle/>
        <a:p>
          <a:r>
            <a:rPr lang="en-US" dirty="0"/>
            <a:t>The Parana: the center of the IGP system.</a:t>
          </a:r>
        </a:p>
      </dgm:t>
    </dgm:pt>
    <dgm:pt modelId="{D8D68ED6-76F6-4074-9030-253D29925F8C}" type="parTrans" cxnId="{8B119FB7-ADA5-4955-A906-86200EB00D5B}">
      <dgm:prSet/>
      <dgm:spPr/>
      <dgm:t>
        <a:bodyPr/>
        <a:lstStyle/>
        <a:p>
          <a:endParaRPr lang="en-US"/>
        </a:p>
      </dgm:t>
    </dgm:pt>
    <dgm:pt modelId="{CC99E5C8-FAD4-4F78-89DA-8A300E0934D9}" type="sibTrans" cxnId="{8B119FB7-ADA5-4955-A906-86200EB00D5B}">
      <dgm:prSet/>
      <dgm:spPr/>
      <dgm:t>
        <a:bodyPr/>
        <a:lstStyle/>
        <a:p>
          <a:endParaRPr lang="en-US"/>
        </a:p>
      </dgm:t>
    </dgm:pt>
    <dgm:pt modelId="{4A3E580E-EB03-42D8-AAA3-DD1CB04B3166}" type="pres">
      <dgm:prSet presAssocID="{E2AB3B5B-C0B1-4E69-9B06-EBD1DDAC20D5}" presName="Name0" presStyleCnt="0">
        <dgm:presLayoutVars>
          <dgm:dir/>
          <dgm:animLvl val="lvl"/>
          <dgm:resizeHandles val="exact"/>
        </dgm:presLayoutVars>
      </dgm:prSet>
      <dgm:spPr/>
    </dgm:pt>
    <dgm:pt modelId="{04D29E4A-3866-4B59-AE1E-517CA5688308}" type="pres">
      <dgm:prSet presAssocID="{B86B382C-2ED8-4E58-9AAC-9294EEEF7851}" presName="linNode" presStyleCnt="0"/>
      <dgm:spPr/>
    </dgm:pt>
    <dgm:pt modelId="{28FA3637-0BE1-485F-9D62-0C518585D136}" type="pres">
      <dgm:prSet presAssocID="{B86B382C-2ED8-4E58-9AAC-9294EEEF7851}" presName="parentText" presStyleLbl="node1" presStyleIdx="0" presStyleCnt="5">
        <dgm:presLayoutVars>
          <dgm:chMax val="1"/>
          <dgm:bulletEnabled val="1"/>
        </dgm:presLayoutVars>
      </dgm:prSet>
      <dgm:spPr/>
    </dgm:pt>
    <dgm:pt modelId="{2E8134EF-374B-450C-BAA3-3C95F719BA4B}" type="pres">
      <dgm:prSet presAssocID="{163DFBFF-D0D3-4479-9C43-601F5851080F}" presName="sp" presStyleCnt="0"/>
      <dgm:spPr/>
    </dgm:pt>
    <dgm:pt modelId="{873B7C79-DA35-40F3-9A2A-F437624396AE}" type="pres">
      <dgm:prSet presAssocID="{749CEF0F-800A-46F2-8B80-F3F2302C0CB1}" presName="linNode" presStyleCnt="0"/>
      <dgm:spPr/>
    </dgm:pt>
    <dgm:pt modelId="{2F5EC961-2A33-4B0B-AEF5-DCF7EEFB6976}" type="pres">
      <dgm:prSet presAssocID="{749CEF0F-800A-46F2-8B80-F3F2302C0CB1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905A281A-70E4-4074-B8EB-7B4B78BC62FC}" type="pres">
      <dgm:prSet presAssocID="{33142A3A-BF62-4B22-94BC-B2612F971FF0}" presName="sp" presStyleCnt="0"/>
      <dgm:spPr/>
    </dgm:pt>
    <dgm:pt modelId="{15E334D7-0B49-420B-B911-A8864B0A74FB}" type="pres">
      <dgm:prSet presAssocID="{491A3380-D26D-4E41-9FC4-1CE4DF3DA863}" presName="linNode" presStyleCnt="0"/>
      <dgm:spPr/>
    </dgm:pt>
    <dgm:pt modelId="{D013B51D-A645-4B17-A3A4-1A63F7022BB5}" type="pres">
      <dgm:prSet presAssocID="{491A3380-D26D-4E41-9FC4-1CE4DF3DA863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E170D5AA-3965-49CC-87A0-476B4107A271}" type="pres">
      <dgm:prSet presAssocID="{6E21CFC2-B978-4EFE-BA6B-D2532167EDC4}" presName="sp" presStyleCnt="0"/>
      <dgm:spPr/>
    </dgm:pt>
    <dgm:pt modelId="{D25FF1E3-094A-4287-969A-0EABA32900C0}" type="pres">
      <dgm:prSet presAssocID="{35E478ED-00AE-4AF3-8E3F-92244EF1B783}" presName="linNode" presStyleCnt="0"/>
      <dgm:spPr/>
    </dgm:pt>
    <dgm:pt modelId="{72BC31D6-A3AD-43FE-A998-A3DEAAEB7946}" type="pres">
      <dgm:prSet presAssocID="{35E478ED-00AE-4AF3-8E3F-92244EF1B783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78264489-E533-45D7-B8E5-E29D9F27610A}" type="pres">
      <dgm:prSet presAssocID="{8176FFE8-9B45-4B78-BE5A-999454489CC7}" presName="sp" presStyleCnt="0"/>
      <dgm:spPr/>
    </dgm:pt>
    <dgm:pt modelId="{79B73077-2A92-415E-B9B0-1653C4D921C3}" type="pres">
      <dgm:prSet presAssocID="{33301245-D2A1-40B1-AF34-D617DAF7015A}" presName="linNode" presStyleCnt="0"/>
      <dgm:spPr/>
    </dgm:pt>
    <dgm:pt modelId="{BBE5EA96-1005-4AFE-A910-22ED08E8F94E}" type="pres">
      <dgm:prSet presAssocID="{33301245-D2A1-40B1-AF34-D617DAF7015A}" presName="parentText" presStyleLbl="node1" presStyleIdx="4" presStyleCnt="5">
        <dgm:presLayoutVars>
          <dgm:chMax val="1"/>
          <dgm:bulletEnabled val="1"/>
        </dgm:presLayoutVars>
      </dgm:prSet>
      <dgm:spPr/>
    </dgm:pt>
  </dgm:ptLst>
  <dgm:cxnLst>
    <dgm:cxn modelId="{FEFF6D2D-926C-476E-8C19-E547CD284EA0}" type="presOf" srcId="{749CEF0F-800A-46F2-8B80-F3F2302C0CB1}" destId="{2F5EC961-2A33-4B0B-AEF5-DCF7EEFB6976}" srcOrd="0" destOrd="0" presId="urn:microsoft.com/office/officeart/2005/8/layout/vList5"/>
    <dgm:cxn modelId="{612C6A31-2BF5-436C-A3AE-0077A256862D}" srcId="{E2AB3B5B-C0B1-4E69-9B06-EBD1DDAC20D5}" destId="{35E478ED-00AE-4AF3-8E3F-92244EF1B783}" srcOrd="3" destOrd="0" parTransId="{F537C720-E1A7-4C0F-9F31-E2B26499E345}" sibTransId="{8176FFE8-9B45-4B78-BE5A-999454489CC7}"/>
    <dgm:cxn modelId="{5318F2A2-D3C6-4666-82B1-1D6989835145}" srcId="{E2AB3B5B-C0B1-4E69-9B06-EBD1DDAC20D5}" destId="{491A3380-D26D-4E41-9FC4-1CE4DF3DA863}" srcOrd="2" destOrd="0" parTransId="{D8DA86D1-E05A-4C59-A3C9-99E27510A8D4}" sibTransId="{6E21CFC2-B978-4EFE-BA6B-D2532167EDC4}"/>
    <dgm:cxn modelId="{8B119FB7-ADA5-4955-A906-86200EB00D5B}" srcId="{E2AB3B5B-C0B1-4E69-9B06-EBD1DDAC20D5}" destId="{33301245-D2A1-40B1-AF34-D617DAF7015A}" srcOrd="4" destOrd="0" parTransId="{D8D68ED6-76F6-4074-9030-253D29925F8C}" sibTransId="{CC99E5C8-FAD4-4F78-89DA-8A300E0934D9}"/>
    <dgm:cxn modelId="{558B40CC-115D-4110-983E-78C75A2DF7B8}" srcId="{E2AB3B5B-C0B1-4E69-9B06-EBD1DDAC20D5}" destId="{B86B382C-2ED8-4E58-9AAC-9294EEEF7851}" srcOrd="0" destOrd="0" parTransId="{795E1D57-13C7-4504-8791-C42C8AEF813E}" sibTransId="{163DFBFF-D0D3-4479-9C43-601F5851080F}"/>
    <dgm:cxn modelId="{D87FC4D7-CB56-4046-B5DC-B2D8C9874AAC}" type="presOf" srcId="{E2AB3B5B-C0B1-4E69-9B06-EBD1DDAC20D5}" destId="{4A3E580E-EB03-42D8-AAA3-DD1CB04B3166}" srcOrd="0" destOrd="0" presId="urn:microsoft.com/office/officeart/2005/8/layout/vList5"/>
    <dgm:cxn modelId="{0AD8B4E9-5219-4D5F-A203-9AA52199A95E}" srcId="{E2AB3B5B-C0B1-4E69-9B06-EBD1DDAC20D5}" destId="{749CEF0F-800A-46F2-8B80-F3F2302C0CB1}" srcOrd="1" destOrd="0" parTransId="{A6F17272-23AC-4B4F-B860-9603E5B7376B}" sibTransId="{33142A3A-BF62-4B22-94BC-B2612F971FF0}"/>
    <dgm:cxn modelId="{805304EA-75DE-4026-B171-CAC66400E9D3}" type="presOf" srcId="{491A3380-D26D-4E41-9FC4-1CE4DF3DA863}" destId="{D013B51D-A645-4B17-A3A4-1A63F7022BB5}" srcOrd="0" destOrd="0" presId="urn:microsoft.com/office/officeart/2005/8/layout/vList5"/>
    <dgm:cxn modelId="{8E0017EE-5056-4D6D-8936-6BC84E6048B7}" type="presOf" srcId="{33301245-D2A1-40B1-AF34-D617DAF7015A}" destId="{BBE5EA96-1005-4AFE-A910-22ED08E8F94E}" srcOrd="0" destOrd="0" presId="urn:microsoft.com/office/officeart/2005/8/layout/vList5"/>
    <dgm:cxn modelId="{704DFFF2-242E-4D48-AD7C-EFE487ECEFB2}" type="presOf" srcId="{B86B382C-2ED8-4E58-9AAC-9294EEEF7851}" destId="{28FA3637-0BE1-485F-9D62-0C518585D136}" srcOrd="0" destOrd="0" presId="urn:microsoft.com/office/officeart/2005/8/layout/vList5"/>
    <dgm:cxn modelId="{30B573FE-A108-482C-853D-6A15BBDE6431}" type="presOf" srcId="{35E478ED-00AE-4AF3-8E3F-92244EF1B783}" destId="{72BC31D6-A3AD-43FE-A998-A3DEAAEB7946}" srcOrd="0" destOrd="0" presId="urn:microsoft.com/office/officeart/2005/8/layout/vList5"/>
    <dgm:cxn modelId="{5C98B962-ED9C-4391-90EA-B2B60999C559}" type="presParOf" srcId="{4A3E580E-EB03-42D8-AAA3-DD1CB04B3166}" destId="{04D29E4A-3866-4B59-AE1E-517CA5688308}" srcOrd="0" destOrd="0" presId="urn:microsoft.com/office/officeart/2005/8/layout/vList5"/>
    <dgm:cxn modelId="{242145EC-DDCD-4E9A-B012-CE451E7EECD3}" type="presParOf" srcId="{04D29E4A-3866-4B59-AE1E-517CA5688308}" destId="{28FA3637-0BE1-485F-9D62-0C518585D136}" srcOrd="0" destOrd="0" presId="urn:microsoft.com/office/officeart/2005/8/layout/vList5"/>
    <dgm:cxn modelId="{6CF0BF19-DB03-4F99-8DAD-6500F636A8C2}" type="presParOf" srcId="{4A3E580E-EB03-42D8-AAA3-DD1CB04B3166}" destId="{2E8134EF-374B-450C-BAA3-3C95F719BA4B}" srcOrd="1" destOrd="0" presId="urn:microsoft.com/office/officeart/2005/8/layout/vList5"/>
    <dgm:cxn modelId="{D514831E-7738-4A62-9F44-E7764748EC94}" type="presParOf" srcId="{4A3E580E-EB03-42D8-AAA3-DD1CB04B3166}" destId="{873B7C79-DA35-40F3-9A2A-F437624396AE}" srcOrd="2" destOrd="0" presId="urn:microsoft.com/office/officeart/2005/8/layout/vList5"/>
    <dgm:cxn modelId="{5454A6E2-C342-41C2-9CA7-EA98583A4EFA}" type="presParOf" srcId="{873B7C79-DA35-40F3-9A2A-F437624396AE}" destId="{2F5EC961-2A33-4B0B-AEF5-DCF7EEFB6976}" srcOrd="0" destOrd="0" presId="urn:microsoft.com/office/officeart/2005/8/layout/vList5"/>
    <dgm:cxn modelId="{AEF01A9B-77A5-41E9-81FF-3F2F15BBF248}" type="presParOf" srcId="{4A3E580E-EB03-42D8-AAA3-DD1CB04B3166}" destId="{905A281A-70E4-4074-B8EB-7B4B78BC62FC}" srcOrd="3" destOrd="0" presId="urn:microsoft.com/office/officeart/2005/8/layout/vList5"/>
    <dgm:cxn modelId="{64EAACDF-8DAA-4C8B-80CC-ED2DA1EA8D6F}" type="presParOf" srcId="{4A3E580E-EB03-42D8-AAA3-DD1CB04B3166}" destId="{15E334D7-0B49-420B-B911-A8864B0A74FB}" srcOrd="4" destOrd="0" presId="urn:microsoft.com/office/officeart/2005/8/layout/vList5"/>
    <dgm:cxn modelId="{78D46C13-526E-4032-936B-120C7F0527F6}" type="presParOf" srcId="{15E334D7-0B49-420B-B911-A8864B0A74FB}" destId="{D013B51D-A645-4B17-A3A4-1A63F7022BB5}" srcOrd="0" destOrd="0" presId="urn:microsoft.com/office/officeart/2005/8/layout/vList5"/>
    <dgm:cxn modelId="{641E2CB4-93C9-4CD2-917D-6B1ECE2A4EA5}" type="presParOf" srcId="{4A3E580E-EB03-42D8-AAA3-DD1CB04B3166}" destId="{E170D5AA-3965-49CC-87A0-476B4107A271}" srcOrd="5" destOrd="0" presId="urn:microsoft.com/office/officeart/2005/8/layout/vList5"/>
    <dgm:cxn modelId="{61C579FD-D7E6-4CB8-9EBE-7E6B339F26AB}" type="presParOf" srcId="{4A3E580E-EB03-42D8-AAA3-DD1CB04B3166}" destId="{D25FF1E3-094A-4287-969A-0EABA32900C0}" srcOrd="6" destOrd="0" presId="urn:microsoft.com/office/officeart/2005/8/layout/vList5"/>
    <dgm:cxn modelId="{30F64264-B872-4349-9A39-CA7774E4CE29}" type="presParOf" srcId="{D25FF1E3-094A-4287-969A-0EABA32900C0}" destId="{72BC31D6-A3AD-43FE-A998-A3DEAAEB7946}" srcOrd="0" destOrd="0" presId="urn:microsoft.com/office/officeart/2005/8/layout/vList5"/>
    <dgm:cxn modelId="{F54F78D4-F621-4566-B372-F6CDF08B7A9E}" type="presParOf" srcId="{4A3E580E-EB03-42D8-AAA3-DD1CB04B3166}" destId="{78264489-E533-45D7-B8E5-E29D9F27610A}" srcOrd="7" destOrd="0" presId="urn:microsoft.com/office/officeart/2005/8/layout/vList5"/>
    <dgm:cxn modelId="{1C9EA151-32EC-49EA-A3CD-3C3E616E8C0A}" type="presParOf" srcId="{4A3E580E-EB03-42D8-AAA3-DD1CB04B3166}" destId="{79B73077-2A92-415E-B9B0-1653C4D921C3}" srcOrd="8" destOrd="0" presId="urn:microsoft.com/office/officeart/2005/8/layout/vList5"/>
    <dgm:cxn modelId="{0B9EB179-EA7A-405B-B6D2-B5CA320C0757}" type="presParOf" srcId="{79B73077-2A92-415E-B9B0-1653C4D921C3}" destId="{BBE5EA96-1005-4AFE-A910-22ED08E8F94E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FA3637-0BE1-485F-9D62-0C518585D136}">
      <dsp:nvSpPr>
        <dsp:cNvPr id="0" name=""/>
        <dsp:cNvSpPr/>
      </dsp:nvSpPr>
      <dsp:spPr>
        <a:xfrm>
          <a:off x="3462528" y="1768"/>
          <a:ext cx="3895344" cy="7731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The Marula: our lightest, fastest, most powerful tablet yet. </a:t>
          </a:r>
        </a:p>
      </dsp:txBody>
      <dsp:txXfrm>
        <a:off x="3500272" y="39512"/>
        <a:ext cx="3819856" cy="697702"/>
      </dsp:txXfrm>
    </dsp:sp>
    <dsp:sp modelId="{2F5EC961-2A33-4B0B-AEF5-DCF7EEFB6976}">
      <dsp:nvSpPr>
        <dsp:cNvPr id="0" name=""/>
        <dsp:cNvSpPr/>
      </dsp:nvSpPr>
      <dsp:spPr>
        <a:xfrm>
          <a:off x="3462528" y="813617"/>
          <a:ext cx="3895344" cy="7731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The Totara: a lightning-fast mobile phone that supports our new Integrated Gaming Platform (IGP).</a:t>
          </a:r>
        </a:p>
      </dsp:txBody>
      <dsp:txXfrm>
        <a:off x="3500272" y="851361"/>
        <a:ext cx="3819856" cy="697702"/>
      </dsp:txXfrm>
    </dsp:sp>
    <dsp:sp modelId="{D013B51D-A645-4B17-A3A4-1A63F7022BB5}">
      <dsp:nvSpPr>
        <dsp:cNvPr id="0" name=""/>
        <dsp:cNvSpPr/>
      </dsp:nvSpPr>
      <dsp:spPr>
        <a:xfrm>
          <a:off x="3462528" y="1625467"/>
          <a:ext cx="3895344" cy="7731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The Sitka: the most advanced web-based TV experience on the market.</a:t>
          </a:r>
        </a:p>
      </dsp:txBody>
      <dsp:txXfrm>
        <a:off x="3500272" y="1663211"/>
        <a:ext cx="3819856" cy="697702"/>
      </dsp:txXfrm>
    </dsp:sp>
    <dsp:sp modelId="{72BC31D6-A3AD-43FE-A998-A3DEAAEB7946}">
      <dsp:nvSpPr>
        <dsp:cNvPr id="0" name=""/>
        <dsp:cNvSpPr/>
      </dsp:nvSpPr>
      <dsp:spPr>
        <a:xfrm>
          <a:off x="3462528" y="2437317"/>
          <a:ext cx="3895344" cy="7731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The Nolina: a laptop that’s powerful for IGP gaming and smart for work.</a:t>
          </a:r>
        </a:p>
      </dsp:txBody>
      <dsp:txXfrm>
        <a:off x="3500272" y="2475061"/>
        <a:ext cx="3819856" cy="697702"/>
      </dsp:txXfrm>
    </dsp:sp>
    <dsp:sp modelId="{BBE5EA96-1005-4AFE-A910-22ED08E8F94E}">
      <dsp:nvSpPr>
        <dsp:cNvPr id="0" name=""/>
        <dsp:cNvSpPr/>
      </dsp:nvSpPr>
      <dsp:spPr>
        <a:xfrm>
          <a:off x="3462528" y="3249166"/>
          <a:ext cx="3895344" cy="7731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The Parana: the center of the IGP system.</a:t>
          </a:r>
        </a:p>
      </dsp:txBody>
      <dsp:txXfrm>
        <a:off x="3500272" y="3286910"/>
        <a:ext cx="3819856" cy="6977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A4B115-14FA-42B1-A5C1-37B565908435}" type="datetimeFigureOut">
              <a:rPr lang="en-US" smtClean="0"/>
              <a:t>10/22/2021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716DE-AE5F-4E34-B665-34E3C8BC1F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179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9825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0719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4714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8730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6572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4291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5693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304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3228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338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640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894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974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9042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047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227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719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283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203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187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3188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56700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1660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0906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7858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8364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51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66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379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019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217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718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 Hidde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333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826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Hidde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121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/>
          </p:cNvPicPr>
          <p:nvPr/>
        </p:nvPicPr>
        <p:blipFill>
          <a:blip r:embed="rId2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12192000" cy="10810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263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37" r:id="rId7"/>
    <p:sldLayoutId id="2147483825" r:id="rId8"/>
    <p:sldLayoutId id="2147483836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  <p:sldLayoutId id="2147483834" r:id="rId18"/>
    <p:sldLayoutId id="2147483835" r:id="rId19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0.png"/><Relationship Id="rId7" Type="http://schemas.openxmlformats.org/officeDocument/2006/relationships/hyperlink" Target="https://www.remix3d.com/details/G009SXD162P9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microsoft.com/office/2017/06/relationships/model3d" Target="../media/model3d1.glb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Product Development Vision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961C878-9674-4E50-8C87-04AD379DC6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</p:spTree>
    <p:extLst>
      <p:ext uri="{BB962C8B-B14F-4D97-AF65-F5344CB8AC3E}">
        <p14:creationId xmlns:p14="http://schemas.microsoft.com/office/powerpoint/2010/main" val="7104397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B3C05C3-C375-4E21-8A2F-4EF0CF94B413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4410833"/>
            <a:ext cx="487680" cy="21564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4943C8-161D-4155-AC35-F660443A877F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2" y="4485242"/>
            <a:ext cx="657225" cy="1828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4FF45F5-3128-482D-9CAB-5290BD504CBD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071153"/>
            <a:ext cx="2143125" cy="1674495"/>
          </a:xfrm>
          <a:prstGeom prst="rect">
            <a:avLst/>
          </a:prstGeom>
        </p:spPr>
      </p:pic>
      <p:sp>
        <p:nvSpPr>
          <p:cNvPr id="14" name="Rounded Rectangle 5, chunk 1">
            <a:extLst>
              <a:ext uri="{FF2B5EF4-FFF2-40B4-BE49-F238E27FC236}">
                <a16:creationId xmlns:a16="http://schemas.microsoft.com/office/drawing/2014/main" id="{45F299DE-AADB-4E9B-B303-5B0056CD56AB}"/>
              </a:ext>
            </a:extLst>
          </p:cNvPr>
          <p:cNvSpPr txBox="1">
            <a:spLocks/>
          </p:cNvSpPr>
          <p:nvPr/>
        </p:nvSpPr>
        <p:spPr>
          <a:xfrm>
            <a:off x="5531629" y="2247419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40-72” LED Screens</a:t>
            </a:r>
          </a:p>
        </p:txBody>
      </p:sp>
      <p:sp>
        <p:nvSpPr>
          <p:cNvPr id="15" name="Rounded Rectangle 5, chunk 2">
            <a:extLst>
              <a:ext uri="{FF2B5EF4-FFF2-40B4-BE49-F238E27FC236}">
                <a16:creationId xmlns:a16="http://schemas.microsoft.com/office/drawing/2014/main" id="{C6BF5D42-221F-4F54-88B7-56960297F710}"/>
              </a:ext>
            </a:extLst>
          </p:cNvPr>
          <p:cNvSpPr txBox="1">
            <a:spLocks/>
          </p:cNvSpPr>
          <p:nvPr/>
        </p:nvSpPr>
        <p:spPr>
          <a:xfrm>
            <a:off x="5531629" y="3278661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8K</a:t>
            </a:r>
          </a:p>
        </p:txBody>
      </p:sp>
      <p:sp>
        <p:nvSpPr>
          <p:cNvPr id="16" name="Rounded Rectangle 5, chunk 3">
            <a:extLst>
              <a:ext uri="{FF2B5EF4-FFF2-40B4-BE49-F238E27FC236}">
                <a16:creationId xmlns:a16="http://schemas.microsoft.com/office/drawing/2014/main" id="{5A811144-FA24-46A0-BA77-F06D9E6E6262}"/>
              </a:ext>
            </a:extLst>
          </p:cNvPr>
          <p:cNvSpPr txBox="1">
            <a:spLocks/>
          </p:cNvSpPr>
          <p:nvPr/>
        </p:nvSpPr>
        <p:spPr>
          <a:xfrm>
            <a:off x="5531629" y="4309903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240 Hz Refresh Rate</a:t>
            </a:r>
            <a:endParaRPr lang="en-US" dirty="0"/>
          </a:p>
        </p:txBody>
      </p:sp>
      <p:sp>
        <p:nvSpPr>
          <p:cNvPr id="17" name="Rounded Rectangle 5, chunk 4">
            <a:extLst>
              <a:ext uri="{FF2B5EF4-FFF2-40B4-BE49-F238E27FC236}">
                <a16:creationId xmlns:a16="http://schemas.microsoft.com/office/drawing/2014/main" id="{ADE5676C-09E7-4B40-9528-DE8C70952029}"/>
              </a:ext>
            </a:extLst>
          </p:cNvPr>
          <p:cNvSpPr txBox="1">
            <a:spLocks/>
          </p:cNvSpPr>
          <p:nvPr/>
        </p:nvSpPr>
        <p:spPr>
          <a:xfrm>
            <a:off x="5531629" y="5341145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3D Support</a:t>
            </a:r>
            <a:endParaRPr lang="en-US" dirty="0"/>
          </a:p>
        </p:txBody>
      </p:sp>
      <p:sp>
        <p:nvSpPr>
          <p:cNvPr id="18" name="Rounded Rectangle 5, chunk 5">
            <a:extLst>
              <a:ext uri="{FF2B5EF4-FFF2-40B4-BE49-F238E27FC236}">
                <a16:creationId xmlns:a16="http://schemas.microsoft.com/office/drawing/2014/main" id="{B32492B8-639F-4198-B3B9-D7E7F6890A3A}"/>
              </a:ext>
            </a:extLst>
          </p:cNvPr>
          <p:cNvSpPr txBox="1">
            <a:spLocks/>
          </p:cNvSpPr>
          <p:nvPr/>
        </p:nvSpPr>
        <p:spPr>
          <a:xfrm flipH="1">
            <a:off x="7824859" y="2783900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Wi-Fi Connectivity</a:t>
            </a:r>
            <a:endParaRPr lang="en-US" dirty="0"/>
          </a:p>
        </p:txBody>
      </p:sp>
      <p:sp>
        <p:nvSpPr>
          <p:cNvPr id="19" name="Rounded Rectangle 5, chunk 6">
            <a:extLst>
              <a:ext uri="{FF2B5EF4-FFF2-40B4-BE49-F238E27FC236}">
                <a16:creationId xmlns:a16="http://schemas.microsoft.com/office/drawing/2014/main" id="{4673AC40-36E5-42FA-AF4C-29714970B288}"/>
              </a:ext>
            </a:extLst>
          </p:cNvPr>
          <p:cNvSpPr txBox="1">
            <a:spLocks/>
          </p:cNvSpPr>
          <p:nvPr/>
        </p:nvSpPr>
        <p:spPr>
          <a:xfrm flipH="1">
            <a:off x="7824859" y="3811951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Develetech</a:t>
            </a:r>
            <a:r>
              <a:rPr lang="en-US" dirty="0"/>
              <a:t> Next Streaming</a:t>
            </a:r>
          </a:p>
        </p:txBody>
      </p:sp>
      <p:sp>
        <p:nvSpPr>
          <p:cNvPr id="20" name="Rounded Rectangle 5, chunk 7">
            <a:extLst>
              <a:ext uri="{FF2B5EF4-FFF2-40B4-BE49-F238E27FC236}">
                <a16:creationId xmlns:a16="http://schemas.microsoft.com/office/drawing/2014/main" id="{EC2B9335-4B14-476D-8E66-B5B967C3521F}"/>
              </a:ext>
            </a:extLst>
          </p:cNvPr>
          <p:cNvSpPr txBox="1">
            <a:spLocks/>
          </p:cNvSpPr>
          <p:nvPr/>
        </p:nvSpPr>
        <p:spPr>
          <a:xfrm flipH="1">
            <a:off x="7824859" y="4840003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6 HDMI Inputs</a:t>
            </a:r>
          </a:p>
        </p:txBody>
      </p:sp>
      <p:sp>
        <p:nvSpPr>
          <p:cNvPr id="22" name="Up Ribbon 1">
            <a:extLst>
              <a:ext uri="{FF2B5EF4-FFF2-40B4-BE49-F238E27FC236}">
                <a16:creationId xmlns:a16="http://schemas.microsoft.com/office/drawing/2014/main" id="{285472F6-B788-4CE9-B323-E7898D85E6D1}"/>
              </a:ext>
            </a:extLst>
          </p:cNvPr>
          <p:cNvSpPr>
            <a:spLocks noChangeAspect="1"/>
          </p:cNvSpPr>
          <p:nvPr/>
        </p:nvSpPr>
        <p:spPr>
          <a:xfrm>
            <a:off x="5732929" y="762000"/>
            <a:ext cx="4495800" cy="1098990"/>
          </a:xfrm>
          <a:prstGeom prst="ribbon2">
            <a:avLst>
              <a:gd name="adj1" fmla="val 14797"/>
              <a:gd name="adj2" fmla="val 69231"/>
            </a:avLst>
          </a:prstGeom>
          <a:solidFill>
            <a:schemeClr val="accent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Product Features</a:t>
            </a:r>
          </a:p>
        </p:txBody>
      </p:sp>
    </p:spTree>
    <p:extLst>
      <p:ext uri="{BB962C8B-B14F-4D97-AF65-F5344CB8AC3E}">
        <p14:creationId xmlns:p14="http://schemas.microsoft.com/office/powerpoint/2010/main" val="16752935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Name: Nolina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Laptop PC</a:t>
            </a:r>
          </a:p>
        </p:txBody>
      </p:sp>
    </p:spTree>
    <p:extLst>
      <p:ext uri="{BB962C8B-B14F-4D97-AF65-F5344CB8AC3E}">
        <p14:creationId xmlns:p14="http://schemas.microsoft.com/office/powerpoint/2010/main" val="724989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CDB7108-DBDD-4174-8C38-24AE379404DE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4491521"/>
            <a:ext cx="1778794" cy="15073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F7746CB-7D81-4C22-A703-0A7DE811F9BF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950" y="2487709"/>
            <a:ext cx="1109663" cy="15049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FC1098F-4B60-4852-A258-482FCAC079A8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87" y="4316500"/>
            <a:ext cx="1728788" cy="1857375"/>
          </a:xfrm>
          <a:prstGeom prst="rect">
            <a:avLst/>
          </a:prstGeom>
        </p:spPr>
      </p:pic>
      <p:sp>
        <p:nvSpPr>
          <p:cNvPr id="2" name="Rounded Rectangle 5, chunk 1">
            <a:extLst>
              <a:ext uri="{FF2B5EF4-FFF2-40B4-BE49-F238E27FC236}">
                <a16:creationId xmlns:a16="http://schemas.microsoft.com/office/drawing/2014/main" id="{7628F358-E0D0-412D-B12C-DC4F06EB6E17}"/>
              </a:ext>
            </a:extLst>
          </p:cNvPr>
          <p:cNvSpPr txBox="1">
            <a:spLocks/>
          </p:cNvSpPr>
          <p:nvPr/>
        </p:nvSpPr>
        <p:spPr>
          <a:xfrm>
            <a:off x="5531629" y="2247419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7.3 GHz Processor</a:t>
            </a:r>
          </a:p>
        </p:txBody>
      </p:sp>
      <p:sp>
        <p:nvSpPr>
          <p:cNvPr id="3" name="Rounded Rectangle 5, chunk 2">
            <a:extLst>
              <a:ext uri="{FF2B5EF4-FFF2-40B4-BE49-F238E27FC236}">
                <a16:creationId xmlns:a16="http://schemas.microsoft.com/office/drawing/2014/main" id="{EE1A70FA-9981-47D9-BDA2-639A35B67E3C}"/>
              </a:ext>
            </a:extLst>
          </p:cNvPr>
          <p:cNvSpPr txBox="1">
            <a:spLocks/>
          </p:cNvSpPr>
          <p:nvPr/>
        </p:nvSpPr>
        <p:spPr>
          <a:xfrm>
            <a:off x="5531629" y="3278661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15 TB Storage</a:t>
            </a:r>
          </a:p>
        </p:txBody>
      </p:sp>
      <p:sp>
        <p:nvSpPr>
          <p:cNvPr id="4" name="Rounded Rectangle 5, chunk 3">
            <a:extLst>
              <a:ext uri="{FF2B5EF4-FFF2-40B4-BE49-F238E27FC236}">
                <a16:creationId xmlns:a16="http://schemas.microsoft.com/office/drawing/2014/main" id="{990BB6E2-6FD1-4E1E-9B3E-F6AED9D5A85E}"/>
              </a:ext>
            </a:extLst>
          </p:cNvPr>
          <p:cNvSpPr txBox="1">
            <a:spLocks/>
          </p:cNvSpPr>
          <p:nvPr/>
        </p:nvSpPr>
        <p:spPr>
          <a:xfrm>
            <a:off x="5531629" y="4309903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240 GB RAM</a:t>
            </a:r>
          </a:p>
        </p:txBody>
      </p:sp>
      <p:sp>
        <p:nvSpPr>
          <p:cNvPr id="5" name="Rounded Rectangle 5, chunk 4">
            <a:extLst>
              <a:ext uri="{FF2B5EF4-FFF2-40B4-BE49-F238E27FC236}">
                <a16:creationId xmlns:a16="http://schemas.microsoft.com/office/drawing/2014/main" id="{9FB8422B-B463-4A81-9C9E-F45A7B8C0D42}"/>
              </a:ext>
            </a:extLst>
          </p:cNvPr>
          <p:cNvSpPr txBox="1">
            <a:spLocks/>
          </p:cNvSpPr>
          <p:nvPr/>
        </p:nvSpPr>
        <p:spPr>
          <a:xfrm>
            <a:off x="5531629" y="5341145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Dedicated HD Graphics Card</a:t>
            </a:r>
            <a:endParaRPr lang="en-US" dirty="0"/>
          </a:p>
        </p:txBody>
      </p:sp>
      <p:sp>
        <p:nvSpPr>
          <p:cNvPr id="11" name="Rounded Rectangle 5, chunk 5">
            <a:extLst>
              <a:ext uri="{FF2B5EF4-FFF2-40B4-BE49-F238E27FC236}">
                <a16:creationId xmlns:a16="http://schemas.microsoft.com/office/drawing/2014/main" id="{92D1E259-4222-41A3-A7AB-584F234E8154}"/>
              </a:ext>
            </a:extLst>
          </p:cNvPr>
          <p:cNvSpPr txBox="1">
            <a:spLocks/>
          </p:cNvSpPr>
          <p:nvPr/>
        </p:nvSpPr>
        <p:spPr>
          <a:xfrm flipH="1">
            <a:off x="7824859" y="2783900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Develetech Integrated Gaming Platform</a:t>
            </a:r>
            <a:endParaRPr lang="en-US" dirty="0"/>
          </a:p>
        </p:txBody>
      </p:sp>
      <p:sp>
        <p:nvSpPr>
          <p:cNvPr id="12" name="Rounded Rectangle 5, chunk 6">
            <a:extLst>
              <a:ext uri="{FF2B5EF4-FFF2-40B4-BE49-F238E27FC236}">
                <a16:creationId xmlns:a16="http://schemas.microsoft.com/office/drawing/2014/main" id="{2C43DCC3-1420-450B-A89A-3CA42910B497}"/>
              </a:ext>
            </a:extLst>
          </p:cNvPr>
          <p:cNvSpPr txBox="1">
            <a:spLocks/>
          </p:cNvSpPr>
          <p:nvPr/>
        </p:nvSpPr>
        <p:spPr>
          <a:xfrm flipH="1">
            <a:off x="7824859" y="3811951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1280x768 LED-Backlit Display   </a:t>
            </a:r>
            <a:endParaRPr lang="en-US" dirty="0"/>
          </a:p>
        </p:txBody>
      </p:sp>
      <p:sp>
        <p:nvSpPr>
          <p:cNvPr id="13" name="Rounded Rectangle 5, chunk 7">
            <a:extLst>
              <a:ext uri="{FF2B5EF4-FFF2-40B4-BE49-F238E27FC236}">
                <a16:creationId xmlns:a16="http://schemas.microsoft.com/office/drawing/2014/main" id="{4EC5627B-289A-444D-B667-0D227A5F2B65}"/>
              </a:ext>
            </a:extLst>
          </p:cNvPr>
          <p:cNvSpPr txBox="1">
            <a:spLocks/>
          </p:cNvSpPr>
          <p:nvPr/>
        </p:nvSpPr>
        <p:spPr>
          <a:xfrm flipH="1">
            <a:off x="7824859" y="4840003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802.11n Networking                            </a:t>
            </a:r>
          </a:p>
        </p:txBody>
      </p:sp>
      <p:sp>
        <p:nvSpPr>
          <p:cNvPr id="15" name="Up Ribbon 1">
            <a:extLst>
              <a:ext uri="{FF2B5EF4-FFF2-40B4-BE49-F238E27FC236}">
                <a16:creationId xmlns:a16="http://schemas.microsoft.com/office/drawing/2014/main" id="{2D9510D4-13A4-41D7-A015-DF4253A588CD}"/>
              </a:ext>
            </a:extLst>
          </p:cNvPr>
          <p:cNvSpPr>
            <a:spLocks noChangeAspect="1"/>
          </p:cNvSpPr>
          <p:nvPr/>
        </p:nvSpPr>
        <p:spPr>
          <a:xfrm>
            <a:off x="5732929" y="762000"/>
            <a:ext cx="4495800" cy="1098990"/>
          </a:xfrm>
          <a:prstGeom prst="ribbon2">
            <a:avLst>
              <a:gd name="adj1" fmla="val 14797"/>
              <a:gd name="adj2" fmla="val 69231"/>
            </a:avLst>
          </a:prstGeom>
          <a:solidFill>
            <a:schemeClr val="accent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Product Features</a:t>
            </a:r>
          </a:p>
        </p:txBody>
      </p:sp>
    </p:spTree>
    <p:extLst>
      <p:ext uri="{BB962C8B-B14F-4D97-AF65-F5344CB8AC3E}">
        <p14:creationId xmlns:p14="http://schemas.microsoft.com/office/powerpoint/2010/main" val="24749113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Name: Parana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Gaming</a:t>
            </a:r>
          </a:p>
        </p:txBody>
      </p:sp>
    </p:spTree>
    <p:extLst>
      <p:ext uri="{BB962C8B-B14F-4D97-AF65-F5344CB8AC3E}">
        <p14:creationId xmlns:p14="http://schemas.microsoft.com/office/powerpoint/2010/main" val="6699408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69BD2F-AEF1-47D0-83DB-1ADE3B3A1CDF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2" y="1313328"/>
            <a:ext cx="769144" cy="23964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40FF21-9EF7-478D-9D5D-21EE30BEE04C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2" y="4208930"/>
            <a:ext cx="1564481" cy="20931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69072FB-39CA-4499-AC92-76DCDB0CB757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3" y="4208930"/>
            <a:ext cx="1464469" cy="707231"/>
          </a:xfrm>
          <a:prstGeom prst="rect">
            <a:avLst/>
          </a:prstGeom>
        </p:spPr>
      </p:pic>
      <p:sp>
        <p:nvSpPr>
          <p:cNvPr id="2" name="Rounded Rectangle 9, chunk 1">
            <a:extLst>
              <a:ext uri="{FF2B5EF4-FFF2-40B4-BE49-F238E27FC236}">
                <a16:creationId xmlns:a16="http://schemas.microsoft.com/office/drawing/2014/main" id="{33BC046A-7376-4A24-B6DB-0E5C72DBB3F1}"/>
              </a:ext>
            </a:extLst>
          </p:cNvPr>
          <p:cNvSpPr txBox="1">
            <a:spLocks/>
          </p:cNvSpPr>
          <p:nvPr/>
        </p:nvSpPr>
        <p:spPr>
          <a:xfrm>
            <a:off x="5531629" y="2247419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Develetech Integrated Gaming Platform</a:t>
            </a:r>
            <a:endParaRPr lang="en-US" dirty="0"/>
          </a:p>
        </p:txBody>
      </p:sp>
      <p:sp>
        <p:nvSpPr>
          <p:cNvPr id="4" name="Rounded Rectangle 9, chunk 2">
            <a:extLst>
              <a:ext uri="{FF2B5EF4-FFF2-40B4-BE49-F238E27FC236}">
                <a16:creationId xmlns:a16="http://schemas.microsoft.com/office/drawing/2014/main" id="{29C94666-D587-40EC-8A58-6AF3A74B8254}"/>
              </a:ext>
            </a:extLst>
          </p:cNvPr>
          <p:cNvSpPr txBox="1">
            <a:spLocks/>
          </p:cNvSpPr>
          <p:nvPr/>
        </p:nvSpPr>
        <p:spPr>
          <a:xfrm>
            <a:off x="5531629" y="3278661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7.5 GHz Quad-Core Processor</a:t>
            </a:r>
          </a:p>
        </p:txBody>
      </p:sp>
      <p:sp>
        <p:nvSpPr>
          <p:cNvPr id="5" name="Rounded Rectangle 9, chunk 3">
            <a:extLst>
              <a:ext uri="{FF2B5EF4-FFF2-40B4-BE49-F238E27FC236}">
                <a16:creationId xmlns:a16="http://schemas.microsoft.com/office/drawing/2014/main" id="{5F1A9F7D-2B23-44AD-A02E-2C41562A3A24}"/>
              </a:ext>
            </a:extLst>
          </p:cNvPr>
          <p:cNvSpPr txBox="1">
            <a:spLocks/>
          </p:cNvSpPr>
          <p:nvPr/>
        </p:nvSpPr>
        <p:spPr>
          <a:xfrm>
            <a:off x="5531629" y="4309903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10 </a:t>
            </a:r>
            <a:r>
              <a:rPr lang="en-US" dirty="0" err="1"/>
              <a:t>TeraFLOPS</a:t>
            </a:r>
            <a:r>
              <a:rPr lang="en-US" dirty="0"/>
              <a:t>, 1200MHz GPU</a:t>
            </a:r>
          </a:p>
        </p:txBody>
      </p:sp>
      <p:sp>
        <p:nvSpPr>
          <p:cNvPr id="10" name="Rounded Rectangle 9, chunk 4">
            <a:extLst>
              <a:ext uri="{FF2B5EF4-FFF2-40B4-BE49-F238E27FC236}">
                <a16:creationId xmlns:a16="http://schemas.microsoft.com/office/drawing/2014/main" id="{43D88D28-B948-4BA5-890F-CED391013F4F}"/>
              </a:ext>
            </a:extLst>
          </p:cNvPr>
          <p:cNvSpPr txBox="1">
            <a:spLocks/>
          </p:cNvSpPr>
          <p:nvPr/>
        </p:nvSpPr>
        <p:spPr>
          <a:xfrm flipH="1">
            <a:off x="7824859" y="2783900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 TB Storage</a:t>
            </a:r>
          </a:p>
        </p:txBody>
      </p:sp>
      <p:sp>
        <p:nvSpPr>
          <p:cNvPr id="11" name="Rounded Rectangle 9, chunk 5">
            <a:extLst>
              <a:ext uri="{FF2B5EF4-FFF2-40B4-BE49-F238E27FC236}">
                <a16:creationId xmlns:a16="http://schemas.microsoft.com/office/drawing/2014/main" id="{A273343D-D95A-41A7-B796-0AA4CD4A5159}"/>
              </a:ext>
            </a:extLst>
          </p:cNvPr>
          <p:cNvSpPr txBox="1">
            <a:spLocks/>
          </p:cNvSpPr>
          <p:nvPr/>
        </p:nvSpPr>
        <p:spPr>
          <a:xfrm flipH="1">
            <a:off x="7824859" y="3811951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16GB Unified Memory</a:t>
            </a:r>
          </a:p>
        </p:txBody>
      </p:sp>
      <p:sp>
        <p:nvSpPr>
          <p:cNvPr id="13" name="Up Ribbon 1">
            <a:extLst>
              <a:ext uri="{FF2B5EF4-FFF2-40B4-BE49-F238E27FC236}">
                <a16:creationId xmlns:a16="http://schemas.microsoft.com/office/drawing/2014/main" id="{A2470D1E-3A1F-4B8D-8E8B-1DD4541AADEF}"/>
              </a:ext>
            </a:extLst>
          </p:cNvPr>
          <p:cNvSpPr>
            <a:spLocks noChangeAspect="1"/>
          </p:cNvSpPr>
          <p:nvPr/>
        </p:nvSpPr>
        <p:spPr>
          <a:xfrm>
            <a:off x="5732929" y="762000"/>
            <a:ext cx="4495800" cy="1098990"/>
          </a:xfrm>
          <a:prstGeom prst="ribbon2">
            <a:avLst>
              <a:gd name="adj1" fmla="val 14797"/>
              <a:gd name="adj2" fmla="val 69231"/>
            </a:avLst>
          </a:prstGeom>
          <a:solidFill>
            <a:schemeClr val="accent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Product Features</a:t>
            </a:r>
          </a:p>
        </p:txBody>
      </p:sp>
      <p:sp>
        <p:nvSpPr>
          <p:cNvPr id="16" name="Rounded Rectangle 9, chunk 3">
            <a:extLst>
              <a:ext uri="{FF2B5EF4-FFF2-40B4-BE49-F238E27FC236}">
                <a16:creationId xmlns:a16="http://schemas.microsoft.com/office/drawing/2014/main" id="{C17C8832-5F03-4228-94D9-7A0C66D3B4F0}"/>
              </a:ext>
            </a:extLst>
          </p:cNvPr>
          <p:cNvSpPr txBox="1">
            <a:spLocks/>
          </p:cNvSpPr>
          <p:nvPr/>
        </p:nvSpPr>
        <p:spPr>
          <a:xfrm>
            <a:off x="5531629" y="5341145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8K HD visual output </a:t>
            </a:r>
          </a:p>
        </p:txBody>
      </p:sp>
      <p:sp>
        <p:nvSpPr>
          <p:cNvPr id="17" name="Rounded Rectangle 9, chunk 5">
            <a:extLst>
              <a:ext uri="{FF2B5EF4-FFF2-40B4-BE49-F238E27FC236}">
                <a16:creationId xmlns:a16="http://schemas.microsoft.com/office/drawing/2014/main" id="{475DD510-55AC-451B-AEEB-5FB41A0C9185}"/>
              </a:ext>
            </a:extLst>
          </p:cNvPr>
          <p:cNvSpPr txBox="1">
            <a:spLocks/>
          </p:cNvSpPr>
          <p:nvPr/>
        </p:nvSpPr>
        <p:spPr>
          <a:xfrm flipH="1">
            <a:off x="7824859" y="4840003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Exclusive Games</a:t>
            </a:r>
          </a:p>
        </p:txBody>
      </p:sp>
    </p:spTree>
    <p:extLst>
      <p:ext uri="{BB962C8B-B14F-4D97-AF65-F5344CB8AC3E}">
        <p14:creationId xmlns:p14="http://schemas.microsoft.com/office/powerpoint/2010/main" val="550659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New Products!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15</a:t>
            </a:fld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F4BF8279-EBD9-45F4-9D31-F87622EF8CD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85800" y="2194560"/>
          <a:ext cx="10820400" cy="4024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52955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762000"/>
            <a:ext cx="12192000" cy="1143000"/>
          </a:xfrm>
        </p:spPr>
        <p:txBody>
          <a:bodyPr anchor="ctr">
            <a:normAutofit/>
          </a:bodyPr>
          <a:lstStyle/>
          <a:p>
            <a:pPr algn="ctr"/>
            <a:r>
              <a:rPr lang="en-US" cap="none" dirty="0">
                <a:solidFill>
                  <a:schemeClr val="tx1"/>
                </a:solidFill>
              </a:rPr>
              <a:t>We want the lion’s share of the market!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4876800"/>
            <a:ext cx="7474001" cy="1916824"/>
          </a:xfrm>
          <a:prstGeom prst="rect">
            <a:avLst/>
          </a:prstGeom>
        </p:spPr>
      </p:pic>
      <p:pic>
        <p:nvPicPr>
          <p:cNvPr id="4" name="Graphic 3" descr="Pie chart">
            <a:extLst>
              <a:ext uri="{FF2B5EF4-FFF2-40B4-BE49-F238E27FC236}">
                <a16:creationId xmlns:a16="http://schemas.microsoft.com/office/drawing/2014/main" id="{C30CC7A2-D9DE-455C-81EF-305D06B194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63000" y="2971800"/>
            <a:ext cx="914400" cy="914400"/>
          </a:xfrm>
          <a:prstGeom prst="rect">
            <a:avLst/>
          </a:prstGeom>
        </p:spPr>
      </p:pic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" name="3D Model 5" descr="Origami lion">
                <a:extLst>
                  <a:ext uri="{FF2B5EF4-FFF2-40B4-BE49-F238E27FC236}">
                    <a16:creationId xmlns:a16="http://schemas.microsoft.com/office/drawing/2014/main" id="{F006CEF9-D365-4F77-8107-4D5B4DD3CCC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1627678"/>
                  </p:ext>
                </p:extLst>
              </p:nvPr>
            </p:nvGraphicFramePr>
            <p:xfrm>
              <a:off x="1323635" y="1905000"/>
              <a:ext cx="2580771" cy="3209298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2580771" cy="3209298"/>
                    </a:xfrm>
                    <a:prstGeom prst="rect">
                      <a:avLst/>
                    </a:prstGeom>
                  </am3d:spPr>
                  <am3d:camera>
                    <am3d:pos x="0" y="0" z="654877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3418305" d="1000000"/>
                    <am3d:preTrans dx="0" dy="-13719162" dz="1115424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attrSrcUrl r:id="rId7"/>
                  <am3d:raster rName="Office3DRenderer" rVer="16.0.8326">
                    <am3d:blip r:embed="rId8"/>
                  </am3d:raster>
                  <am3d:objViewport viewportSz="541866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" name="3D Model 5" descr="Origami lion">
                <a:extLst>
                  <a:ext uri="{FF2B5EF4-FFF2-40B4-BE49-F238E27FC236}">
                    <a16:creationId xmlns:a16="http://schemas.microsoft.com/office/drawing/2014/main" id="{F006CEF9-D365-4F77-8107-4D5B4DD3CCC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323635" y="1905000"/>
                <a:ext cx="2580771" cy="320929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758703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3" title="Confetti Falling">
            <a:hlinkClick r:id="" action="ppaction://media"/>
            <a:extLst>
              <a:ext uri="{FF2B5EF4-FFF2-40B4-BE49-F238E27FC236}">
                <a16:creationId xmlns:a16="http://schemas.microsoft.com/office/drawing/2014/main" id="{E58C591F-A501-449D-BA22-5DDEFE6E211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1228C91-BD3E-4A2E-BE29-0A8D1BC80717}"/>
              </a:ext>
            </a:extLst>
          </p:cNvPr>
          <p:cNvSpPr txBox="1"/>
          <p:nvPr/>
        </p:nvSpPr>
        <p:spPr>
          <a:xfrm>
            <a:off x="5410200" y="2921166"/>
            <a:ext cx="533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6600"/>
                </a:solidFill>
              </a:rPr>
              <a:t>Let’s </a:t>
            </a:r>
            <a:r>
              <a:rPr lang="en-US" sz="6000">
                <a:solidFill>
                  <a:srgbClr val="FF6600"/>
                </a:solidFill>
              </a:rPr>
              <a:t>Do This!!</a:t>
            </a:r>
            <a:endParaRPr lang="en-US" sz="6000" dirty="0">
              <a:solidFill>
                <a:srgbClr val="FF6600"/>
              </a:solidFill>
            </a:endParaRPr>
          </a:p>
        </p:txBody>
      </p:sp>
      <p:pic>
        <p:nvPicPr>
          <p:cNvPr id="6" name="Picture 5" descr="Businesswoman raising fists">
            <a:extLst>
              <a:ext uri="{FF2B5EF4-FFF2-40B4-BE49-F238E27FC236}">
                <a16:creationId xmlns:a16="http://schemas.microsoft.com/office/drawing/2014/main" id="{F9ADE7E8-2C0E-466D-B526-60D5238172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66699"/>
            <a:ext cx="2871576" cy="6324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25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701A9E-9D5E-4510-8124-59A7121281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381000"/>
            <a:ext cx="44196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626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Vision Business Value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94560"/>
            <a:ext cx="10820400" cy="1811949"/>
          </a:xfrm>
        </p:spPr>
        <p:txBody>
          <a:bodyPr anchor="t"/>
          <a:lstStyle/>
          <a:p>
            <a:r>
              <a:rPr lang="en-US" dirty="0"/>
              <a:t>Increase market share by penetrating further into the growing mobile phone and tablet PC markets.</a:t>
            </a:r>
          </a:p>
          <a:p>
            <a:r>
              <a:rPr lang="en-US" dirty="0"/>
              <a:t>Integrate mobile and home gaming platforms – “Always with you.”</a:t>
            </a:r>
          </a:p>
          <a:p>
            <a:r>
              <a:rPr lang="en-US" dirty="0"/>
              <a:t>First-to-market “next generation” Web-TV experience.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98EDB32-037C-46DB-B18D-7FDD3959F05D}"/>
              </a:ext>
            </a:extLst>
          </p:cNvPr>
          <p:cNvSpPr/>
          <p:nvPr/>
        </p:nvSpPr>
        <p:spPr>
          <a:xfrm>
            <a:off x="7620000" y="4569627"/>
            <a:ext cx="1524000" cy="152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4834B43-3673-4E58-9B28-0D82D8C190AB}"/>
              </a:ext>
            </a:extLst>
          </p:cNvPr>
          <p:cNvSpPr/>
          <p:nvPr/>
        </p:nvSpPr>
        <p:spPr>
          <a:xfrm>
            <a:off x="8984673" y="5135290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58BC816-A46C-4807-B92F-111954464CBD}"/>
              </a:ext>
            </a:extLst>
          </p:cNvPr>
          <p:cNvSpPr/>
          <p:nvPr/>
        </p:nvSpPr>
        <p:spPr>
          <a:xfrm>
            <a:off x="9296400" y="5080168"/>
            <a:ext cx="2286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F85191B-DDE7-4802-B346-68B2B3F4AC02}"/>
              </a:ext>
            </a:extLst>
          </p:cNvPr>
          <p:cNvSpPr/>
          <p:nvPr/>
        </p:nvSpPr>
        <p:spPr>
          <a:xfrm>
            <a:off x="8519160" y="4393180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D6B98A9-1E11-48DA-9E4B-302D2B2F3769}"/>
              </a:ext>
            </a:extLst>
          </p:cNvPr>
          <p:cNvSpPr/>
          <p:nvPr/>
        </p:nvSpPr>
        <p:spPr>
          <a:xfrm>
            <a:off x="7322127" y="4432468"/>
            <a:ext cx="7620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0EC236-0787-43B9-8A1D-DB7FA3762360}"/>
              </a:ext>
            </a:extLst>
          </p:cNvPr>
          <p:cNvSpPr/>
          <p:nvPr/>
        </p:nvSpPr>
        <p:spPr>
          <a:xfrm>
            <a:off x="8503920" y="5799742"/>
            <a:ext cx="640080" cy="6432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947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ave 6">
            <a:extLst>
              <a:ext uri="{FF2B5EF4-FFF2-40B4-BE49-F238E27FC236}">
                <a16:creationId xmlns:a16="http://schemas.microsoft.com/office/drawing/2014/main" id="{290423FA-1DBD-445C-9FB4-BE00D18DDD6A}"/>
              </a:ext>
            </a:extLst>
          </p:cNvPr>
          <p:cNvSpPr/>
          <p:nvPr/>
        </p:nvSpPr>
        <p:spPr>
          <a:xfrm>
            <a:off x="4876800" y="4819359"/>
            <a:ext cx="3474720" cy="1253836"/>
          </a:xfrm>
          <a:prstGeom prst="wav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Parana</a:t>
            </a:r>
          </a:p>
        </p:txBody>
      </p:sp>
      <p:sp>
        <p:nvSpPr>
          <p:cNvPr id="18" name="Wave 17">
            <a:extLst>
              <a:ext uri="{FF2B5EF4-FFF2-40B4-BE49-F238E27FC236}">
                <a16:creationId xmlns:a16="http://schemas.microsoft.com/office/drawing/2014/main" id="{3F4493E2-F7B3-40E5-B154-FE998B58A27F}"/>
              </a:ext>
            </a:extLst>
          </p:cNvPr>
          <p:cNvSpPr/>
          <p:nvPr/>
        </p:nvSpPr>
        <p:spPr>
          <a:xfrm>
            <a:off x="7566660" y="4375564"/>
            <a:ext cx="3474720" cy="1253836"/>
          </a:xfrm>
          <a:prstGeom prst="wav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Nolina</a:t>
            </a:r>
          </a:p>
        </p:txBody>
      </p:sp>
      <p:sp>
        <p:nvSpPr>
          <p:cNvPr id="17" name="Wave 16">
            <a:extLst>
              <a:ext uri="{FF2B5EF4-FFF2-40B4-BE49-F238E27FC236}">
                <a16:creationId xmlns:a16="http://schemas.microsoft.com/office/drawing/2014/main" id="{57E318DA-93E0-48FC-A6D0-6094F1041E14}"/>
              </a:ext>
            </a:extLst>
          </p:cNvPr>
          <p:cNvSpPr/>
          <p:nvPr/>
        </p:nvSpPr>
        <p:spPr>
          <a:xfrm>
            <a:off x="7566660" y="3008439"/>
            <a:ext cx="3474720" cy="1253836"/>
          </a:xfrm>
          <a:prstGeom prst="wav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Totara</a:t>
            </a:r>
          </a:p>
        </p:txBody>
      </p:sp>
      <p:sp>
        <p:nvSpPr>
          <p:cNvPr id="6" name="Wave 5">
            <a:extLst>
              <a:ext uri="{FF2B5EF4-FFF2-40B4-BE49-F238E27FC236}">
                <a16:creationId xmlns:a16="http://schemas.microsoft.com/office/drawing/2014/main" id="{CFBDDB6A-DC59-42D1-B1C7-6A67BAA71B93}"/>
              </a:ext>
            </a:extLst>
          </p:cNvPr>
          <p:cNvSpPr/>
          <p:nvPr/>
        </p:nvSpPr>
        <p:spPr>
          <a:xfrm>
            <a:off x="4876800" y="3452234"/>
            <a:ext cx="3474720" cy="1253836"/>
          </a:xfrm>
          <a:prstGeom prst="wav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Sitka</a:t>
            </a:r>
          </a:p>
        </p:txBody>
      </p:sp>
      <p:sp>
        <p:nvSpPr>
          <p:cNvPr id="3" name="Wave 2">
            <a:extLst>
              <a:ext uri="{FF2B5EF4-FFF2-40B4-BE49-F238E27FC236}">
                <a16:creationId xmlns:a16="http://schemas.microsoft.com/office/drawing/2014/main" id="{053235D4-5389-4108-862A-C37DE89A965D}"/>
              </a:ext>
            </a:extLst>
          </p:cNvPr>
          <p:cNvSpPr/>
          <p:nvPr/>
        </p:nvSpPr>
        <p:spPr>
          <a:xfrm>
            <a:off x="4876800" y="2085109"/>
            <a:ext cx="3474720" cy="1253836"/>
          </a:xfrm>
          <a:prstGeom prst="wav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Marula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A52908-467C-4B34-963F-7001AE13B400}"/>
              </a:ext>
            </a:extLst>
          </p:cNvPr>
          <p:cNvSpPr txBox="1"/>
          <p:nvPr/>
        </p:nvSpPr>
        <p:spPr>
          <a:xfrm>
            <a:off x="4876800" y="180339"/>
            <a:ext cx="541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Introducing…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848A2F-D9E8-4090-81CA-6A9202DBD2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28" y="152630"/>
            <a:ext cx="4364668" cy="29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527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Name: Marula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Tablet</a:t>
            </a:r>
          </a:p>
        </p:txBody>
      </p:sp>
    </p:spTree>
    <p:extLst>
      <p:ext uri="{BB962C8B-B14F-4D97-AF65-F5344CB8AC3E}">
        <p14:creationId xmlns:p14="http://schemas.microsoft.com/office/powerpoint/2010/main" val="3401520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471E75A-C249-410C-B286-447C7363DE2D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706" y="4078175"/>
            <a:ext cx="364331" cy="22912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53D973-581E-4A7C-885E-D1F7AD8D27DD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4078175"/>
            <a:ext cx="1505903" cy="229933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C6B6D6E-9A07-440D-8068-4CE1F5E2A84C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563921"/>
            <a:ext cx="1594962" cy="2315528"/>
          </a:xfrm>
          <a:prstGeom prst="rect">
            <a:avLst/>
          </a:prstGeom>
        </p:spPr>
      </p:pic>
      <p:sp>
        <p:nvSpPr>
          <p:cNvPr id="11" name="Rounded Rectangle 5, chunk 1">
            <a:extLst>
              <a:ext uri="{FF2B5EF4-FFF2-40B4-BE49-F238E27FC236}">
                <a16:creationId xmlns:a16="http://schemas.microsoft.com/office/drawing/2014/main" id="{D4F03449-A9A4-4AA5-A32A-DA7E53F232E6}"/>
              </a:ext>
            </a:extLst>
          </p:cNvPr>
          <p:cNvSpPr txBox="1">
            <a:spLocks/>
          </p:cNvSpPr>
          <p:nvPr/>
        </p:nvSpPr>
        <p:spPr>
          <a:xfrm>
            <a:off x="5531629" y="2247419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9” Widescreen XGA Display</a:t>
            </a:r>
          </a:p>
        </p:txBody>
      </p:sp>
      <p:sp>
        <p:nvSpPr>
          <p:cNvPr id="12" name="Rounded Rectangle 5, chunk 2">
            <a:extLst>
              <a:ext uri="{FF2B5EF4-FFF2-40B4-BE49-F238E27FC236}">
                <a16:creationId xmlns:a16="http://schemas.microsoft.com/office/drawing/2014/main" id="{445324FC-EC1A-4363-8BFE-E75410658D58}"/>
              </a:ext>
            </a:extLst>
          </p:cNvPr>
          <p:cNvSpPr txBox="1">
            <a:spLocks/>
          </p:cNvSpPr>
          <p:nvPr/>
        </p:nvSpPr>
        <p:spPr>
          <a:xfrm>
            <a:off x="5531629" y="3278661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 TB Storage</a:t>
            </a:r>
          </a:p>
        </p:txBody>
      </p:sp>
      <p:sp>
        <p:nvSpPr>
          <p:cNvPr id="13" name="Rounded Rectangle 5, chunk 3">
            <a:extLst>
              <a:ext uri="{FF2B5EF4-FFF2-40B4-BE49-F238E27FC236}">
                <a16:creationId xmlns:a16="http://schemas.microsoft.com/office/drawing/2014/main" id="{10D5F14C-5854-4819-9948-511C3EFC471F}"/>
              </a:ext>
            </a:extLst>
          </p:cNvPr>
          <p:cNvSpPr txBox="1">
            <a:spLocks/>
          </p:cNvSpPr>
          <p:nvPr/>
        </p:nvSpPr>
        <p:spPr>
          <a:xfrm>
            <a:off x="5531629" y="4309903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24 GB RAM</a:t>
            </a:r>
          </a:p>
        </p:txBody>
      </p:sp>
      <p:sp>
        <p:nvSpPr>
          <p:cNvPr id="14" name="Rounded Rectangle 5, chunk 4">
            <a:extLst>
              <a:ext uri="{FF2B5EF4-FFF2-40B4-BE49-F238E27FC236}">
                <a16:creationId xmlns:a16="http://schemas.microsoft.com/office/drawing/2014/main" id="{584AC076-AB85-4EDB-8DF7-1AC9D78DA94E}"/>
              </a:ext>
            </a:extLst>
          </p:cNvPr>
          <p:cNvSpPr txBox="1">
            <a:spLocks/>
          </p:cNvSpPr>
          <p:nvPr/>
        </p:nvSpPr>
        <p:spPr>
          <a:xfrm>
            <a:off x="5531629" y="5341145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5.5 GHz Processing</a:t>
            </a:r>
          </a:p>
        </p:txBody>
      </p:sp>
      <p:sp>
        <p:nvSpPr>
          <p:cNvPr id="15" name="Rounded Rectangle 5, chunk 5">
            <a:extLst>
              <a:ext uri="{FF2B5EF4-FFF2-40B4-BE49-F238E27FC236}">
                <a16:creationId xmlns:a16="http://schemas.microsoft.com/office/drawing/2014/main" id="{114AA4A6-8A7F-495B-833B-1969B36E1162}"/>
              </a:ext>
            </a:extLst>
          </p:cNvPr>
          <p:cNvSpPr txBox="1">
            <a:spLocks/>
          </p:cNvSpPr>
          <p:nvPr/>
        </p:nvSpPr>
        <p:spPr>
          <a:xfrm flipH="1">
            <a:off x="7824859" y="2783899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Wi-Fi/4G Connectivity</a:t>
            </a:r>
          </a:p>
        </p:txBody>
      </p:sp>
      <p:sp>
        <p:nvSpPr>
          <p:cNvPr id="16" name="Rounded Rectangle 5, chunk 6">
            <a:extLst>
              <a:ext uri="{FF2B5EF4-FFF2-40B4-BE49-F238E27FC236}">
                <a16:creationId xmlns:a16="http://schemas.microsoft.com/office/drawing/2014/main" id="{D3DEFDD0-75B0-4408-8064-18D3B3BD181B}"/>
              </a:ext>
            </a:extLst>
          </p:cNvPr>
          <p:cNvSpPr txBox="1">
            <a:spLocks/>
          </p:cNvSpPr>
          <p:nvPr/>
        </p:nvSpPr>
        <p:spPr>
          <a:xfrm flipH="1">
            <a:off x="7824859" y="3811951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18 Hr. Battery Life</a:t>
            </a:r>
            <a:endParaRPr lang="en-US" dirty="0"/>
          </a:p>
        </p:txBody>
      </p:sp>
      <p:sp>
        <p:nvSpPr>
          <p:cNvPr id="17" name="Rounded Rectangle 5, chunk 7">
            <a:extLst>
              <a:ext uri="{FF2B5EF4-FFF2-40B4-BE49-F238E27FC236}">
                <a16:creationId xmlns:a16="http://schemas.microsoft.com/office/drawing/2014/main" id="{4D4CBA94-ED2E-4CF8-9ECF-723427EB8CE5}"/>
              </a:ext>
            </a:extLst>
          </p:cNvPr>
          <p:cNvSpPr txBox="1">
            <a:spLocks/>
          </p:cNvSpPr>
          <p:nvPr/>
        </p:nvSpPr>
        <p:spPr>
          <a:xfrm flipH="1">
            <a:off x="7824859" y="4840003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9.5 Oz Weight</a:t>
            </a:r>
          </a:p>
        </p:txBody>
      </p:sp>
      <p:sp>
        <p:nvSpPr>
          <p:cNvPr id="18" name="Up Ribbon 1">
            <a:extLst>
              <a:ext uri="{FF2B5EF4-FFF2-40B4-BE49-F238E27FC236}">
                <a16:creationId xmlns:a16="http://schemas.microsoft.com/office/drawing/2014/main" id="{353177DC-1C5D-4EC3-83D2-005ED3607AD8}"/>
              </a:ext>
            </a:extLst>
          </p:cNvPr>
          <p:cNvSpPr>
            <a:spLocks noChangeAspect="1"/>
          </p:cNvSpPr>
          <p:nvPr/>
        </p:nvSpPr>
        <p:spPr>
          <a:xfrm>
            <a:off x="5732929" y="762000"/>
            <a:ext cx="4495800" cy="1098990"/>
          </a:xfrm>
          <a:prstGeom prst="ribbon2">
            <a:avLst>
              <a:gd name="adj1" fmla="val 14797"/>
              <a:gd name="adj2" fmla="val 69231"/>
            </a:avLst>
          </a:prstGeom>
          <a:solidFill>
            <a:schemeClr val="accent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Product Features</a:t>
            </a:r>
          </a:p>
        </p:txBody>
      </p:sp>
    </p:spTree>
    <p:extLst>
      <p:ext uri="{BB962C8B-B14F-4D97-AF65-F5344CB8AC3E}">
        <p14:creationId xmlns:p14="http://schemas.microsoft.com/office/powerpoint/2010/main" val="630419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Name: totara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Mobile Phone</a:t>
            </a:r>
          </a:p>
        </p:txBody>
      </p:sp>
    </p:spTree>
    <p:extLst>
      <p:ext uri="{BB962C8B-B14F-4D97-AF65-F5344CB8AC3E}">
        <p14:creationId xmlns:p14="http://schemas.microsoft.com/office/powerpoint/2010/main" val="2321463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ABCC02-6548-41EA-918F-EA34BA8E8494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860" y="4026589"/>
            <a:ext cx="421005" cy="23155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70CE787-2F68-470B-9334-8B5B2F882FC1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7" y="4026589"/>
            <a:ext cx="1287304" cy="23155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530779-5179-4F21-89AC-713207A0CE6F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7" y="1165416"/>
            <a:ext cx="1287304" cy="2315528"/>
          </a:xfrm>
          <a:prstGeom prst="rect">
            <a:avLst/>
          </a:prstGeom>
        </p:spPr>
      </p:pic>
      <p:sp>
        <p:nvSpPr>
          <p:cNvPr id="2" name="Rounded Rectangle 5, chunk 1">
            <a:extLst>
              <a:ext uri="{FF2B5EF4-FFF2-40B4-BE49-F238E27FC236}">
                <a16:creationId xmlns:a16="http://schemas.microsoft.com/office/drawing/2014/main" id="{808A5E59-8FC7-402B-85FB-DB2BB3ECD698}"/>
              </a:ext>
            </a:extLst>
          </p:cNvPr>
          <p:cNvSpPr txBox="1">
            <a:spLocks/>
          </p:cNvSpPr>
          <p:nvPr/>
        </p:nvSpPr>
        <p:spPr>
          <a:xfrm>
            <a:off x="5531629" y="2247419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Wi-Fi/4G Connectivity</a:t>
            </a:r>
          </a:p>
        </p:txBody>
      </p:sp>
      <p:sp>
        <p:nvSpPr>
          <p:cNvPr id="3" name="Rounded Rectangle 5, chunk 2">
            <a:extLst>
              <a:ext uri="{FF2B5EF4-FFF2-40B4-BE49-F238E27FC236}">
                <a16:creationId xmlns:a16="http://schemas.microsoft.com/office/drawing/2014/main" id="{81B0C75B-1482-4104-AC3B-BF19B56D14E3}"/>
              </a:ext>
            </a:extLst>
          </p:cNvPr>
          <p:cNvSpPr txBox="1">
            <a:spLocks/>
          </p:cNvSpPr>
          <p:nvPr/>
        </p:nvSpPr>
        <p:spPr>
          <a:xfrm>
            <a:off x="5531629" y="3278661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30 Hr. Battery Life</a:t>
            </a:r>
            <a:endParaRPr lang="en-US" dirty="0"/>
          </a:p>
        </p:txBody>
      </p:sp>
      <p:sp>
        <p:nvSpPr>
          <p:cNvPr id="4" name="Rounded Rectangle 5, chunk 3">
            <a:extLst>
              <a:ext uri="{FF2B5EF4-FFF2-40B4-BE49-F238E27FC236}">
                <a16:creationId xmlns:a16="http://schemas.microsoft.com/office/drawing/2014/main" id="{95E37376-A509-4379-9AFF-25D311C20BC4}"/>
              </a:ext>
            </a:extLst>
          </p:cNvPr>
          <p:cNvSpPr txBox="1">
            <a:spLocks/>
          </p:cNvSpPr>
          <p:nvPr/>
        </p:nvSpPr>
        <p:spPr>
          <a:xfrm>
            <a:off x="5531629" y="4309903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1 TB Storage</a:t>
            </a:r>
          </a:p>
        </p:txBody>
      </p:sp>
      <p:sp>
        <p:nvSpPr>
          <p:cNvPr id="5" name="Rounded Rectangle 5, chunk 4">
            <a:extLst>
              <a:ext uri="{FF2B5EF4-FFF2-40B4-BE49-F238E27FC236}">
                <a16:creationId xmlns:a16="http://schemas.microsoft.com/office/drawing/2014/main" id="{74F9758F-07EB-45D9-AA65-8C1356CC3B0A}"/>
              </a:ext>
            </a:extLst>
          </p:cNvPr>
          <p:cNvSpPr txBox="1">
            <a:spLocks/>
          </p:cNvSpPr>
          <p:nvPr/>
        </p:nvSpPr>
        <p:spPr>
          <a:xfrm>
            <a:off x="5531629" y="5341145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5.5 GHz Processing</a:t>
            </a:r>
          </a:p>
        </p:txBody>
      </p:sp>
      <p:sp>
        <p:nvSpPr>
          <p:cNvPr id="11" name="Rounded Rectangle 5, chunk 5">
            <a:extLst>
              <a:ext uri="{FF2B5EF4-FFF2-40B4-BE49-F238E27FC236}">
                <a16:creationId xmlns:a16="http://schemas.microsoft.com/office/drawing/2014/main" id="{B458B76A-9A9B-4E1B-8AD2-024FAA48F54B}"/>
              </a:ext>
            </a:extLst>
          </p:cNvPr>
          <p:cNvSpPr txBox="1">
            <a:spLocks noChangeAspect="1"/>
          </p:cNvSpPr>
          <p:nvPr/>
        </p:nvSpPr>
        <p:spPr>
          <a:xfrm flipH="1">
            <a:off x="7824859" y="2783900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Develetech</a:t>
            </a:r>
            <a:r>
              <a:rPr lang="en-US" dirty="0"/>
              <a:t> Integrated Gaming Platform</a:t>
            </a:r>
          </a:p>
        </p:txBody>
      </p:sp>
      <p:sp>
        <p:nvSpPr>
          <p:cNvPr id="12" name="Rounded Rectangle 5, chunk 6">
            <a:extLst>
              <a:ext uri="{FF2B5EF4-FFF2-40B4-BE49-F238E27FC236}">
                <a16:creationId xmlns:a16="http://schemas.microsoft.com/office/drawing/2014/main" id="{1B25C9B5-8137-4535-AC22-6DC2F3D2D308}"/>
              </a:ext>
            </a:extLst>
          </p:cNvPr>
          <p:cNvSpPr txBox="1">
            <a:spLocks/>
          </p:cNvSpPr>
          <p:nvPr/>
        </p:nvSpPr>
        <p:spPr>
          <a:xfrm flipH="1">
            <a:off x="7824859" y="3811951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4” LCD Screen</a:t>
            </a:r>
            <a:endParaRPr lang="en-US" dirty="0"/>
          </a:p>
        </p:txBody>
      </p:sp>
      <p:sp>
        <p:nvSpPr>
          <p:cNvPr id="13" name="Rounded Rectangle 5, chunk 7">
            <a:extLst>
              <a:ext uri="{FF2B5EF4-FFF2-40B4-BE49-F238E27FC236}">
                <a16:creationId xmlns:a16="http://schemas.microsoft.com/office/drawing/2014/main" id="{68D5D3D5-FFFB-4C93-8110-91BE94554090}"/>
              </a:ext>
            </a:extLst>
          </p:cNvPr>
          <p:cNvSpPr txBox="1">
            <a:spLocks/>
          </p:cNvSpPr>
          <p:nvPr/>
        </p:nvSpPr>
        <p:spPr>
          <a:xfrm flipH="1">
            <a:off x="7824859" y="4840003"/>
            <a:ext cx="2564371" cy="923152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16 Megapixel Camera</a:t>
            </a:r>
          </a:p>
        </p:txBody>
      </p:sp>
      <p:sp>
        <p:nvSpPr>
          <p:cNvPr id="16" name="Up Ribbon 1">
            <a:extLst>
              <a:ext uri="{FF2B5EF4-FFF2-40B4-BE49-F238E27FC236}">
                <a16:creationId xmlns:a16="http://schemas.microsoft.com/office/drawing/2014/main" id="{2A52D8EA-A984-41F7-A2DC-1AB5AAF05214}"/>
              </a:ext>
            </a:extLst>
          </p:cNvPr>
          <p:cNvSpPr>
            <a:spLocks noChangeAspect="1"/>
          </p:cNvSpPr>
          <p:nvPr/>
        </p:nvSpPr>
        <p:spPr>
          <a:xfrm>
            <a:off x="5732929" y="762000"/>
            <a:ext cx="4495800" cy="1098990"/>
          </a:xfrm>
          <a:prstGeom prst="ribbon2">
            <a:avLst>
              <a:gd name="adj1" fmla="val 14797"/>
              <a:gd name="adj2" fmla="val 69231"/>
            </a:avLst>
          </a:prstGeom>
          <a:solidFill>
            <a:schemeClr val="accent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Product Features</a:t>
            </a:r>
          </a:p>
        </p:txBody>
      </p:sp>
    </p:spTree>
    <p:extLst>
      <p:ext uri="{BB962C8B-B14F-4D97-AF65-F5344CB8AC3E}">
        <p14:creationId xmlns:p14="http://schemas.microsoft.com/office/powerpoint/2010/main" val="1744104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Name: Sitka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Flat Screen TV</a:t>
            </a:r>
          </a:p>
        </p:txBody>
      </p:sp>
    </p:spTree>
    <p:extLst>
      <p:ext uri="{BB962C8B-B14F-4D97-AF65-F5344CB8AC3E}">
        <p14:creationId xmlns:p14="http://schemas.microsoft.com/office/powerpoint/2010/main" val="484950904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576</TotalTime>
  <Words>313</Words>
  <Application>Microsoft Office PowerPoint</Application>
  <PresentationFormat>Widescreen</PresentationFormat>
  <Paragraphs>88</Paragraphs>
  <Slides>17</Slides>
  <Notes>16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Century Gothic</vt:lpstr>
      <vt:lpstr>Vapor Trail</vt:lpstr>
      <vt:lpstr> Product Development Vision</vt:lpstr>
      <vt:lpstr>PowerPoint Presentation</vt:lpstr>
      <vt:lpstr>Vision Business Value</vt:lpstr>
      <vt:lpstr>PowerPoint Presentation</vt:lpstr>
      <vt:lpstr>Project Name: Marula</vt:lpstr>
      <vt:lpstr>PowerPoint Presentation</vt:lpstr>
      <vt:lpstr>Project Name: totara</vt:lpstr>
      <vt:lpstr>PowerPoint Presentation</vt:lpstr>
      <vt:lpstr>Project Name: Sitka</vt:lpstr>
      <vt:lpstr>PowerPoint Presentation</vt:lpstr>
      <vt:lpstr>Project Name: Nolina</vt:lpstr>
      <vt:lpstr>PowerPoint Presentation</vt:lpstr>
      <vt:lpstr>Project Name: Parana</vt:lpstr>
      <vt:lpstr>PowerPoint Presentation</vt:lpstr>
      <vt:lpstr>The New Products!</vt:lpstr>
      <vt:lpstr>We want the lion’s share of the market!</vt:lpstr>
      <vt:lpstr>PowerPoint Presentation</vt:lpstr>
    </vt:vector>
  </TitlesOfParts>
  <Company>elementk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Develetech Ind. Product Vision</dc:title>
  <dc:creator>Tamara.Hagen@logicaloperations.com</dc:creator>
  <cp:lastModifiedBy>Dev</cp:lastModifiedBy>
  <cp:revision>122</cp:revision>
  <dcterms:created xsi:type="dcterms:W3CDTF">2012-06-11T13:31:33Z</dcterms:created>
  <dcterms:modified xsi:type="dcterms:W3CDTF">2021-10-22T20:11:48Z</dcterms:modified>
</cp:coreProperties>
</file>